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60"/>
    <p:restoredTop sz="94662"/>
  </p:normalViewPr>
  <p:slideViewPr>
    <p:cSldViewPr snapToGrid="0">
      <p:cViewPr varScale="1">
        <p:scale>
          <a:sx n="118" d="100"/>
          <a:sy n="118" d="100"/>
        </p:scale>
        <p:origin x="208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486872-1B42-3748-B4AC-F6CA9A49F42A}" type="datetimeFigureOut">
              <a:rPr lang="en-US" smtClean="0"/>
              <a:t>12/1/24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3A7DA2-CAD9-B441-877D-D6972E8991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661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963046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501601-0F0D-40C0-52A8-AB3CEDE16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5EE32E-FD4C-E4A8-E040-6C8D8AC9D1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182C65-B824-9E80-36B1-955D589F94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BF3E1C-30D5-C393-CB0C-85890C45F4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1890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1E72DF-7EA4-EAFC-6D59-8F62BBEBDF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1CB1BC-C7FD-BB01-F24F-96276B3D3E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CEFC0DF-9E78-9882-30C2-DB6537E2D7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ABD96E-FF57-1BFE-AB70-7C2AE4A35A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830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D09ECB-F359-0731-2F35-AF6DC7EA23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658EAF-0924-952E-CF9C-0D05822097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FB05D9D-F4DE-EC44-DF37-49EE1DBF06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6779F8-EC38-79E1-0C6E-045447F06E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9901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F51884-4BD3-8124-86C8-CAF78946D6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33E3DA-438D-A559-1C87-07AD0B1B2C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61624BF-3346-075C-9D0E-1F809588DC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61DE0C-01B5-EED8-660B-C4EAC4A80D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5628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39AB44-2100-C36E-51DE-8193C5B23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63992F-04FA-5CD6-4EAC-B9C749BE10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8826371-470A-DE84-43E4-D1A4B3959D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FDAE7E-3605-2650-C8CF-4EF2C0ADBC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3546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B1801-3401-DC86-29CB-F5FAF5598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1B9CE94-5FD8-CBBA-929C-9D416CE2A6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42154D1-8E88-9B77-970F-7D12A25414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F6B6F0-B05A-4472-0DDD-0F5F183A8D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943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FAC60-76CD-51E4-F4FB-B9D1A16820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B1B86F-3F8B-427E-DC2B-D822FDC0A5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D3A4B6A-E41C-7CFF-51D5-32D4F93307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E4B1A8-48A5-EBCE-F570-6C1865A066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941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9E2E46-D057-630C-760A-B8D59BA1F4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C91AD8-8480-BEA2-4542-208E0EB2FF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0F9888-5D3F-5EB4-8052-A162CBA28E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B4DFB3-2FD8-29F1-C7CB-5298C87DE2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8567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4FA3D1-71D0-50B0-F670-690492FC59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1B0AFF0-81FD-97C5-4004-2C931070AA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7CC706-9C32-699B-419D-712115FC67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38E04E-A76B-1EA8-526A-E047491D446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1759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CA7800-83D0-866D-070D-5BBAD31491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6A22175-7725-2EEA-34B8-90DB9FEE6C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6F20EA-F187-ADA9-3918-4B3DD87AC3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BDEADF-84B7-477D-3E41-597686E812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90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E27395-8B15-2CAF-E7CD-5DA0DAA52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A46030-F66B-CDD1-EB1E-0A1CBC1AB6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1F3BB75-E1F5-EC32-FFE0-C92D8C76E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851DF9-FA8D-E3EB-765A-7E92B6465B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1936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E92BB0-6520-F065-E66E-B4F5207A5C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CA7742-5FAA-26BB-27E1-229A3DF00B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5DBA19-8B4C-C16D-852E-6B857226F7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C6FD09-80F3-96B7-1514-AA2AE713FA9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229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D04FF8-8ABC-2EB9-E90C-246A935A1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15F3EA5-16C2-4C74-BBF7-50E41BCE6E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6B0A04-7685-EC1F-B0C7-30E421187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90CB68-120C-3A74-37E7-06221E8961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17309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BDDDF7-AEAE-68DB-6496-0B68097A2B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1CDD64-9EC8-69FF-EADE-4A2D4404E2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82E2378-F10C-F8E5-4898-98E93E199B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32EC5-FE82-A87A-E996-D3C9A4A9BB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1575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E8AEB4-A0C3-4024-68C8-24DE6E486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56F5A1-B335-5E2B-745E-FF2EC56E71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8FEF2E-9FC4-36A4-C577-4F7E28C81E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6CB6CB-C21C-D8D0-4DAD-0B5E77D1B30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5922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2D30C5-D608-572C-4DCA-6A86559DCF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EF6788-27B9-85EA-1DEE-81C038FA2D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A800E7-D1D7-26CA-B2F1-1C4165E43E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C7010B-1FEE-65FF-4BA3-46752D045B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0152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2469DE-3F03-2A17-959E-E781E5FEB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5EFB04-9828-A23F-2631-E438FFD400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4CBE091-F378-3FB1-238C-DE78919960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852739-98E5-466A-9BB1-4807607448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687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EE3125-731F-9462-82B6-A786F1C53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87F7B24-F49C-DA8C-6C65-AF334CDD5D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8B78277-2DF3-ED99-8B2E-8F84220C3F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C13AFB-C816-316E-B287-46BAF8FDAA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6862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E9243-F74A-A614-9594-9EF16F0580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643AF2-8B95-D91D-1AD1-6801E21D65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04C345-25A4-6F72-A933-01DA120D92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643CA7-EC77-E09F-7B12-AEF38A55F3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7981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7A406F-8DDD-D88A-9551-E2BEE967B9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6BB22A-065E-F808-5648-660B70FD0D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30174F6-21CF-A930-06E4-33FC7B2D35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9D250-09C8-E670-681B-87649BD759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7949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026582-9479-CF8D-0DE6-F18C3874E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6CF551-275B-1B11-4858-F045FD3D2D6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3663B20-2DDF-BF6E-11A6-C8B0298B1C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30E7B8-888F-EA3F-E4D0-07520FB6EF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070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AA2C5D-24F8-32E0-11AA-5CDD140FF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BE79F8-41A7-714E-EB97-7020F7BE7F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6AF7B74-ADEA-F785-3FEB-C9F9B2DB45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Path Finding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3751F2-503A-88FE-BEFD-F73EAE58E7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23A7DA2-CAD9-B441-877D-D6972E89914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4711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bista25742/MSCS532_Projec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C1FC1D-9F3D-889D-D871-7AC5FD83D7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3019" y="2030539"/>
            <a:ext cx="7766936" cy="1096899"/>
          </a:xfrm>
        </p:spPr>
        <p:txBody>
          <a:bodyPr>
            <a:noAutofit/>
          </a:bodyPr>
          <a:lstStyle/>
          <a:p>
            <a:pPr marL="0" marR="0" algn="ctr">
              <a:lnSpc>
                <a:spcPct val="150000"/>
              </a:lnSpc>
              <a:spcBef>
                <a:spcPts val="1800"/>
              </a:spcBef>
              <a:spcAft>
                <a:spcPts val="400"/>
              </a:spcAft>
              <a:tabLst>
                <a:tab pos="1560195" algn="l"/>
              </a:tabLst>
            </a:pPr>
            <a:r>
              <a:rPr lang="en-US" sz="2800" b="1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Milan Bista</a:t>
            </a:r>
            <a:endParaRPr lang="en-US" sz="2800" b="1" kern="100" dirty="0">
              <a:solidFill>
                <a:srgbClr val="0F4761"/>
              </a:solidFill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50000"/>
              </a:lnSpc>
              <a:spcBef>
                <a:spcPts val="1800"/>
              </a:spcBef>
              <a:spcAft>
                <a:spcPts val="400"/>
              </a:spcAft>
              <a:tabLst>
                <a:tab pos="1560195" algn="l"/>
              </a:tabLst>
            </a:pPr>
            <a:r>
              <a:rPr lang="en-US" b="1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University of Cumberlands</a:t>
            </a:r>
            <a:endParaRPr lang="en-US" b="1" kern="100" dirty="0">
              <a:solidFill>
                <a:srgbClr val="0F4761"/>
              </a:solidFill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50000"/>
              </a:lnSpc>
              <a:spcBef>
                <a:spcPts val="1800"/>
              </a:spcBef>
              <a:spcAft>
                <a:spcPts val="400"/>
              </a:spcAft>
              <a:tabLst>
                <a:tab pos="1560195" algn="l"/>
              </a:tabLst>
            </a:pPr>
            <a:r>
              <a:rPr lang="en-US" sz="1600" b="1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2024 Fall - Algorithms and Data Structures (MSCS-532-B01) - Second Bi-term</a:t>
            </a:r>
            <a:endParaRPr lang="en-US" sz="1600" b="1" kern="100" dirty="0">
              <a:solidFill>
                <a:srgbClr val="0F4761"/>
              </a:solidFill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50000"/>
              </a:lnSpc>
              <a:spcBef>
                <a:spcPts val="1800"/>
              </a:spcBef>
              <a:spcAft>
                <a:spcPts val="400"/>
              </a:spcAft>
              <a:tabLst>
                <a:tab pos="1560195" algn="l"/>
              </a:tabLst>
            </a:pPr>
            <a:r>
              <a:rPr lang="en-US" sz="1600" b="1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Instructors: </a:t>
            </a:r>
            <a:r>
              <a:rPr lang="en-US" sz="1600" b="1" i="1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Machica</a:t>
            </a:r>
            <a:r>
              <a:rPr lang="en-US" sz="1600" b="1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b="1" i="1" kern="1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Mcclain</a:t>
            </a:r>
            <a:r>
              <a:rPr lang="en-US" sz="1600" b="1" i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/ </a:t>
            </a:r>
            <a:r>
              <a:rPr lang="en-US" sz="1600" b="1" kern="1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Vanessa Cooper</a:t>
            </a:r>
            <a:endParaRPr lang="en-US" sz="1600" b="1" kern="100" dirty="0">
              <a:solidFill>
                <a:srgbClr val="0F4761"/>
              </a:solidFill>
              <a:effectLst/>
              <a:latin typeface="Aptos Display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algn="ctr">
              <a:lnSpc>
                <a:spcPct val="150000"/>
              </a:lnSpc>
            </a:pPr>
            <a:r>
              <a:rPr lang="en-US" sz="1600" u="sng" kern="100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  <a:hlinkClick r:id="rId3"/>
              </a:rPr>
              <a:t>https://github.com/mbista25742/MSCS532_Project</a:t>
            </a:r>
            <a:endParaRPr lang="en-US" sz="16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D625C1-2356-A5FD-8110-C076253E8F30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0D31F71-8F18-4F2B-09D6-A7E855291C29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78B2CE-7F6E-F94E-6577-CA45E9D772C4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482430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59D83-8EAD-E036-7AE1-C5FB31DE44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8B39CBD-2C6B-B59D-D311-BD616D937345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4A1478-7416-73B1-5F7B-4A6B3CA63D3C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D94D91-1863-8FCB-1D30-1A3257BE4F40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F3922D-D4E2-4D99-A6D1-48CDD5FAF571}"/>
              </a:ext>
            </a:extLst>
          </p:cNvPr>
          <p:cNvSpPr txBox="1"/>
          <p:nvPr/>
        </p:nvSpPr>
        <p:spPr>
          <a:xfrm>
            <a:off x="704088" y="1856232"/>
            <a:ext cx="4671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Path Finding Algorithms: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A7FFA2-5E04-9899-0ABE-707CC5CA3292}"/>
              </a:ext>
            </a:extLst>
          </p:cNvPr>
          <p:cNvSpPr txBox="1"/>
          <p:nvPr/>
        </p:nvSpPr>
        <p:spPr>
          <a:xfrm>
            <a:off x="704088" y="2615716"/>
            <a:ext cx="93586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Depth First Search:</a:t>
            </a:r>
          </a:p>
          <a:p>
            <a:r>
              <a:rPr lang="en-US" sz="1600" dirty="0"/>
              <a:t>is an algorithm used to traverse or search through a graph or tree. It explores as far down a branch</a:t>
            </a:r>
          </a:p>
          <a:p>
            <a:r>
              <a:rPr lang="en-US" sz="1600" dirty="0"/>
              <a:t>(or path) as possible before backtracking to explore other branches.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DAE621C-ABF4-DAFA-5F8C-52ACA143F610}"/>
              </a:ext>
            </a:extLst>
          </p:cNvPr>
          <p:cNvSpPr txBox="1"/>
          <p:nvPr/>
        </p:nvSpPr>
        <p:spPr>
          <a:xfrm>
            <a:off x="859971" y="3505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14939B-D09A-C1BC-763C-6EFA8756FE0B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18FFEF-C762-8381-FB95-9E67F3227E27}"/>
              </a:ext>
            </a:extLst>
          </p:cNvPr>
          <p:cNvSpPr txBox="1"/>
          <p:nvPr/>
        </p:nvSpPr>
        <p:spPr>
          <a:xfrm>
            <a:off x="790393" y="5669640"/>
            <a:ext cx="2249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 err="1"/>
              <a:t>GeeksForGeeks</a:t>
            </a:r>
            <a:endParaRPr lang="en-US" sz="1200" dirty="0"/>
          </a:p>
        </p:txBody>
      </p:sp>
      <p:pic>
        <p:nvPicPr>
          <p:cNvPr id="12" name="Picture 11" descr="A diagram of a diagram&#10;&#10;Description automatically generated">
            <a:extLst>
              <a:ext uri="{FF2B5EF4-FFF2-40B4-BE49-F238E27FC236}">
                <a16:creationId xmlns:a16="http://schemas.microsoft.com/office/drawing/2014/main" id="{2A1B7998-E2FE-D985-E730-F4CC58CF3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971" y="3726540"/>
            <a:ext cx="44196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3472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1D597-EF19-C537-A1B7-B7EA16C22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8D02216-34A4-B039-CF02-4027E38CEC1C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18FB71-8375-8317-EDA2-884D70D6D8FE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C86E04-8BB1-4C93-D8C0-ED69A4BC7AC0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1DCB42-735B-EA12-5057-99EB39972882}"/>
              </a:ext>
            </a:extLst>
          </p:cNvPr>
          <p:cNvSpPr txBox="1"/>
          <p:nvPr/>
        </p:nvSpPr>
        <p:spPr>
          <a:xfrm>
            <a:off x="704088" y="1856232"/>
            <a:ext cx="4671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Path Finding Algorithms: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4AC4C2-C691-F56F-7174-153A3C84A32F}"/>
              </a:ext>
            </a:extLst>
          </p:cNvPr>
          <p:cNvSpPr txBox="1"/>
          <p:nvPr/>
        </p:nvSpPr>
        <p:spPr>
          <a:xfrm>
            <a:off x="704088" y="2441007"/>
            <a:ext cx="799436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A* Search:</a:t>
            </a:r>
          </a:p>
          <a:p>
            <a:r>
              <a:rPr lang="en-US" sz="1600" dirty="0"/>
              <a:t>A* is a pathfinding algorithm that combines </a:t>
            </a:r>
            <a:r>
              <a:rPr lang="en-US" sz="1600" b="1" dirty="0"/>
              <a:t>Dijkstra’s Algorithm</a:t>
            </a:r>
            <a:r>
              <a:rPr lang="en-US" sz="1600" dirty="0"/>
              <a:t> with a </a:t>
            </a:r>
            <a:r>
              <a:rPr lang="en-US" sz="1600" b="1" dirty="0"/>
              <a:t>heuristic</a:t>
            </a:r>
            <a:r>
              <a:rPr lang="en-US" sz="1600" dirty="0"/>
              <a:t> to </a:t>
            </a:r>
          </a:p>
          <a:p>
            <a:r>
              <a:rPr lang="en-US" sz="1600" dirty="0"/>
              <a:t>efficiently find the shortest path from start to goal.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752873-6D5E-C15D-F581-0DF3CE6AA1E6}"/>
              </a:ext>
            </a:extLst>
          </p:cNvPr>
          <p:cNvSpPr txBox="1"/>
          <p:nvPr/>
        </p:nvSpPr>
        <p:spPr>
          <a:xfrm>
            <a:off x="859971" y="3505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A32CDD5-524B-B506-FBA9-0E91D8304BAD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7D1294-12DF-6EB8-1674-7C4CFA648C7E}"/>
              </a:ext>
            </a:extLst>
          </p:cNvPr>
          <p:cNvSpPr txBox="1"/>
          <p:nvPr/>
        </p:nvSpPr>
        <p:spPr>
          <a:xfrm>
            <a:off x="704088" y="3331059"/>
            <a:ext cx="8919814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 It Works: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A* evaluates nodes using two factors: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g(n): The cost from the start node to the current node.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h(n): The heuristic estimate of the cost to the goal.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f(n) = g(n) + h(n) is used to prioritize nodes with the lowest total estimated cost.</a:t>
            </a:r>
          </a:p>
          <a:p>
            <a:endParaRPr lang="en-US" dirty="0"/>
          </a:p>
          <a:p>
            <a:r>
              <a:rPr lang="en-US" dirty="0"/>
              <a:t>Pros: Optimal: Guarantees the shortest path with a good heuristic. Efficient: Faster </a:t>
            </a:r>
          </a:p>
          <a:p>
            <a:r>
              <a:rPr lang="en-US" dirty="0"/>
              <a:t>than Dijkstra’s when using a good heuristic.</a:t>
            </a:r>
          </a:p>
          <a:p>
            <a:r>
              <a:rPr lang="en-US" dirty="0"/>
              <a:t>Cons: Memory Intensive: Can consume a lot of memory and time with large graphs.</a:t>
            </a:r>
          </a:p>
          <a:p>
            <a:r>
              <a:rPr lang="en-US" dirty="0"/>
              <a:t>Depends on Heuristic: Poor heuristics reduce performance.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642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FC054B-FC84-13C8-86BB-D44B60F19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3B0F31E-D7B4-D337-741A-777C8BB14723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0D7303-D898-FDC4-BBFA-CB6F74856E2F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16AA4D-5627-91CC-4247-8C6AAD51CE1D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602867-4B09-3C8E-FA5D-EE8C7D618A12}"/>
              </a:ext>
            </a:extLst>
          </p:cNvPr>
          <p:cNvSpPr txBox="1"/>
          <p:nvPr/>
        </p:nvSpPr>
        <p:spPr>
          <a:xfrm>
            <a:off x="704088" y="1856232"/>
            <a:ext cx="4671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Path Finding Algorithms: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59E7B17-2308-B16D-55B2-CF41F9C89F97}"/>
              </a:ext>
            </a:extLst>
          </p:cNvPr>
          <p:cNvSpPr txBox="1"/>
          <p:nvPr/>
        </p:nvSpPr>
        <p:spPr>
          <a:xfrm>
            <a:off x="704088" y="2441007"/>
            <a:ext cx="11320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A* Search: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D5B26B-364E-3A08-26A0-20EB991FA265}"/>
              </a:ext>
            </a:extLst>
          </p:cNvPr>
          <p:cNvSpPr txBox="1"/>
          <p:nvPr/>
        </p:nvSpPr>
        <p:spPr>
          <a:xfrm>
            <a:off x="859971" y="3505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728867-E637-29B7-3DA1-B21851D3F71A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1" name="Picture 10" descr="A diagram of a network&#10;&#10;Description automatically generated">
            <a:extLst>
              <a:ext uri="{FF2B5EF4-FFF2-40B4-BE49-F238E27FC236}">
                <a16:creationId xmlns:a16="http://schemas.microsoft.com/office/drawing/2014/main" id="{68930CC8-8A1C-79A4-70E8-23DFB759C1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088" y="2900048"/>
            <a:ext cx="4445000" cy="27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6345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67B37F-1CA9-68FE-E54D-F87A98DBB3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C7F02E7-2967-215D-7438-2CACCFFFF29A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E59882-4F0F-2026-2345-D2E65397A184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41785F-6923-EDAD-DF95-740A2100F218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91C7B7-1DBB-EB9D-65A8-34B4A2AF4C69}"/>
              </a:ext>
            </a:extLst>
          </p:cNvPr>
          <p:cNvSpPr txBox="1"/>
          <p:nvPr/>
        </p:nvSpPr>
        <p:spPr>
          <a:xfrm>
            <a:off x="704088" y="1856232"/>
            <a:ext cx="51000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Visualization with 2D Grid: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638DAA-B714-9504-5ADD-C1082A5884C5}"/>
              </a:ext>
            </a:extLst>
          </p:cNvPr>
          <p:cNvSpPr txBox="1"/>
          <p:nvPr/>
        </p:nvSpPr>
        <p:spPr>
          <a:xfrm>
            <a:off x="859971" y="3505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D5231D4-4837-1AFC-77B2-9B279343E9E4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D81985B-B294-53DB-4D8C-128C7B626179}"/>
              </a:ext>
            </a:extLst>
          </p:cNvPr>
          <p:cNvSpPr txBox="1"/>
          <p:nvPr/>
        </p:nvSpPr>
        <p:spPr>
          <a:xfrm>
            <a:off x="704088" y="2553383"/>
            <a:ext cx="9153211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I have created a </a:t>
            </a:r>
            <a:r>
              <a:rPr lang="en-US" sz="1600" b="1" dirty="0"/>
              <a:t>2D grid</a:t>
            </a:r>
            <a:r>
              <a:rPr lang="en-US" sz="1600" dirty="0"/>
              <a:t> using </a:t>
            </a:r>
            <a:r>
              <a:rPr lang="en-US" sz="1600" b="1" dirty="0"/>
              <a:t>HTML Canvas</a:t>
            </a:r>
            <a:r>
              <a:rPr lang="en-US" sz="1600" dirty="0"/>
              <a:t> to visualize the pathfinding process.</a:t>
            </a:r>
          </a:p>
          <a:p>
            <a:endParaRPr lang="en-US" sz="1600" dirty="0"/>
          </a:p>
          <a:p>
            <a:r>
              <a:rPr lang="en-US" sz="1600" b="1" dirty="0"/>
              <a:t>Steps</a:t>
            </a:r>
            <a:r>
              <a:rPr lang="en-US" sz="1600" dirty="0"/>
              <a:t>:</a:t>
            </a:r>
          </a:p>
          <a:p>
            <a:pPr>
              <a:buFont typeface="+mj-lt"/>
              <a:buAutoNum type="arabicPeriod"/>
            </a:pPr>
            <a:r>
              <a:rPr lang="en-US" sz="1600" b="1" dirty="0"/>
              <a:t>Create the 2D Grid</a:t>
            </a:r>
            <a:r>
              <a:rPr lang="en-US" sz="1600" dirty="0"/>
              <a:t>: A grid of cells is drawn on the canvas to represent the graph, where each </a:t>
            </a:r>
          </a:p>
          <a:p>
            <a:r>
              <a:rPr lang="en-US" sz="1600" dirty="0"/>
              <a:t>cell can be either passable or blocked.</a:t>
            </a:r>
          </a:p>
          <a:p>
            <a:endParaRPr lang="en-US" sz="1600" dirty="0"/>
          </a:p>
          <a:p>
            <a:r>
              <a:rPr lang="en-US" sz="1600" b="1" dirty="0"/>
              <a:t>2.Define Start and Goal</a:t>
            </a:r>
            <a:r>
              <a:rPr lang="en-US" sz="1600" dirty="0"/>
              <a:t>: The start and goal nodes are marked on the grid.</a:t>
            </a:r>
          </a:p>
          <a:p>
            <a:endParaRPr lang="en-US" sz="1600" dirty="0"/>
          </a:p>
          <a:p>
            <a:r>
              <a:rPr lang="en-US" sz="1600" dirty="0"/>
              <a:t>3.</a:t>
            </a:r>
            <a:r>
              <a:rPr lang="en-US" sz="1600" b="1" dirty="0"/>
              <a:t>Run BFS</a:t>
            </a:r>
            <a:r>
              <a:rPr lang="en-US" sz="1600" dirty="0"/>
              <a:t>: Using BFS, I will explore the grid level by level, marking the visited cells, until the </a:t>
            </a:r>
          </a:p>
          <a:p>
            <a:r>
              <a:rPr lang="en-US" sz="1600" dirty="0"/>
              <a:t>shortest path is found.</a:t>
            </a:r>
          </a:p>
          <a:p>
            <a:endParaRPr lang="en-US" sz="1600" dirty="0"/>
          </a:p>
          <a:p>
            <a:r>
              <a:rPr lang="en-US" sz="1600" b="1" dirty="0"/>
              <a:t>4.Visualize the Path</a:t>
            </a:r>
            <a:r>
              <a:rPr lang="en-US" sz="1600" dirty="0"/>
              <a:t>: Once the path is found, it will be highlighted, showing the optimal route </a:t>
            </a:r>
          </a:p>
          <a:p>
            <a:r>
              <a:rPr lang="en-US" sz="1600" dirty="0"/>
              <a:t>from start to goal. I will demonstrate </a:t>
            </a:r>
            <a:r>
              <a:rPr lang="en-US" sz="1600" b="1" dirty="0"/>
              <a:t>Breadth-First Search (BFS)</a:t>
            </a:r>
            <a:r>
              <a:rPr lang="en-US" sz="1600" dirty="0"/>
              <a:t> on the grid to find the</a:t>
            </a:r>
          </a:p>
          <a:p>
            <a:r>
              <a:rPr lang="en-US" sz="1600" dirty="0"/>
              <a:t> shortest path from the start to the goal</a:t>
            </a:r>
          </a:p>
        </p:txBody>
      </p:sp>
    </p:spTree>
    <p:extLst>
      <p:ext uri="{BB962C8B-B14F-4D97-AF65-F5344CB8AC3E}">
        <p14:creationId xmlns:p14="http://schemas.microsoft.com/office/powerpoint/2010/main" val="40551834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294865-FD0D-77CA-EA2B-4E5A0AF104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7E3206C-90A7-EA58-1772-F9250F7BBDD3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4E7CAB-6CCC-EA67-7815-EDBEEEC97A62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54F6ED-DDD8-D945-1355-A9EE355A48C5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CED951-7588-C7C9-2506-B847F4DCFFD6}"/>
              </a:ext>
            </a:extLst>
          </p:cNvPr>
          <p:cNvSpPr txBox="1"/>
          <p:nvPr/>
        </p:nvSpPr>
        <p:spPr>
          <a:xfrm>
            <a:off x="704088" y="1856232"/>
            <a:ext cx="51000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Visualization with 2D Grid: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7138C7-80CE-D41E-496A-0676194BDDDC}"/>
              </a:ext>
            </a:extLst>
          </p:cNvPr>
          <p:cNvSpPr txBox="1"/>
          <p:nvPr/>
        </p:nvSpPr>
        <p:spPr>
          <a:xfrm>
            <a:off x="859971" y="3505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DFD879-FA4A-DA6E-542A-86B7E1D2D604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11D1C6-6D4B-C83D-1E10-98C7343B1F01}"/>
              </a:ext>
            </a:extLst>
          </p:cNvPr>
          <p:cNvSpPr txBox="1"/>
          <p:nvPr/>
        </p:nvSpPr>
        <p:spPr>
          <a:xfrm>
            <a:off x="704088" y="2553383"/>
            <a:ext cx="44165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Url</a:t>
            </a:r>
            <a:r>
              <a:rPr lang="en-US" sz="1600" dirty="0"/>
              <a:t>:</a:t>
            </a:r>
          </a:p>
          <a:p>
            <a:r>
              <a:rPr lang="en-US" sz="1600" dirty="0"/>
              <a:t>https://</a:t>
            </a:r>
            <a:r>
              <a:rPr lang="en-US" sz="1600" dirty="0" err="1"/>
              <a:t>milanbista.github.io</a:t>
            </a:r>
            <a:r>
              <a:rPr lang="en-US" sz="1600" dirty="0"/>
              <a:t>/</a:t>
            </a:r>
            <a:r>
              <a:rPr lang="en-US" sz="1600" dirty="0" err="1"/>
              <a:t>path_visualizer</a:t>
            </a:r>
            <a:r>
              <a:rPr lang="en-US" sz="1600" dirty="0"/>
              <a:t>/</a:t>
            </a:r>
          </a:p>
        </p:txBody>
      </p:sp>
      <p:pic>
        <p:nvPicPr>
          <p:cNvPr id="11" name="Picture 10" descr="A screenshot of a game&#10;&#10;Description automatically generated">
            <a:extLst>
              <a:ext uri="{FF2B5EF4-FFF2-40B4-BE49-F238E27FC236}">
                <a16:creationId xmlns:a16="http://schemas.microsoft.com/office/drawing/2014/main" id="{5FF51CFC-174F-0500-FE58-5E5D9B5E92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971" y="3250534"/>
            <a:ext cx="7368991" cy="3024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193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6B0F0-F870-2D9B-8E17-B512FC8E9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8A156FB-7747-04CC-F2E1-639731B4064D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AFFEC17-6AA3-BB79-986B-A003DFDBFF04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98DB01-29CA-5117-7911-5314AAD91159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EC0CB9-6D40-D044-74B4-FB32D54FD5CB}"/>
              </a:ext>
            </a:extLst>
          </p:cNvPr>
          <p:cNvSpPr txBox="1"/>
          <p:nvPr/>
        </p:nvSpPr>
        <p:spPr>
          <a:xfrm>
            <a:off x="704088" y="1594544"/>
            <a:ext cx="46378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Algorithm Optimization: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4610C2-7843-217C-8629-BFFAE3529839}"/>
              </a:ext>
            </a:extLst>
          </p:cNvPr>
          <p:cNvSpPr txBox="1"/>
          <p:nvPr/>
        </p:nvSpPr>
        <p:spPr>
          <a:xfrm>
            <a:off x="859971" y="3505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05F405-C019-2C54-649A-8B5C8AFFB6EE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D74636-97D7-5985-B4DB-0661FECF9360}"/>
              </a:ext>
            </a:extLst>
          </p:cNvPr>
          <p:cNvSpPr txBox="1"/>
          <p:nvPr/>
        </p:nvSpPr>
        <p:spPr>
          <a:xfrm>
            <a:off x="704088" y="2353868"/>
            <a:ext cx="10186571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Content: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BFS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Pros</a:t>
            </a:r>
            <a:r>
              <a:rPr lang="en-US" dirty="0"/>
              <a:t>: Finds shortest path in unweighted graphs.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Cons</a:t>
            </a:r>
            <a:r>
              <a:rPr lang="en-US" dirty="0"/>
              <a:t>: Slow and memory-intensive for large graphs.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DFS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Pros</a:t>
            </a:r>
            <a:r>
              <a:rPr lang="en-US" dirty="0"/>
              <a:t>: Space-efficient, deep path exploration.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Cons</a:t>
            </a:r>
            <a:r>
              <a:rPr lang="en-US" dirty="0"/>
              <a:t>: No guarantee of the shortest path.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A* Advantages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Optimal</a:t>
            </a:r>
            <a:r>
              <a:rPr lang="en-US" dirty="0"/>
              <a:t>: Guarantees the shortest path with a good heuristic.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Efficient</a:t>
            </a:r>
            <a:r>
              <a:rPr lang="en-US" dirty="0"/>
              <a:t>: Uses both cost to reach the node and estimated cost to goal.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Faster</a:t>
            </a:r>
            <a:r>
              <a:rPr lang="en-US" dirty="0"/>
              <a:t>: Prioritizes the most promising paths, making it quicker than BFS for large graphs.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When to Choose A*</a:t>
            </a:r>
            <a:r>
              <a:rPr lang="en-US" dirty="0"/>
              <a:t>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A* for </a:t>
            </a:r>
            <a:r>
              <a:rPr lang="en-US" b="1" dirty="0"/>
              <a:t>optimality</a:t>
            </a:r>
            <a:r>
              <a:rPr lang="en-US" dirty="0"/>
              <a:t> and </a:t>
            </a:r>
            <a:r>
              <a:rPr lang="en-US" b="1" dirty="0"/>
              <a:t>efficiency</a:t>
            </a:r>
            <a:r>
              <a:rPr lang="en-US" dirty="0"/>
              <a:t>, especially in large graphs with </a:t>
            </a:r>
          </a:p>
          <a:p>
            <a:pPr lvl="1"/>
            <a:r>
              <a:rPr lang="en-US" dirty="0"/>
              <a:t>    good heuristics.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5186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DCCB3F-BBBD-0F2C-4C17-726056485B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A23C73-46DA-A055-7622-41679B767FA0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F32A91-5E33-C90C-088A-F36A325822FB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DC82063-97F4-1B67-2091-521D435C3417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E9C3AD-D1EA-4ADF-EBE6-90C188845FEC}"/>
              </a:ext>
            </a:extLst>
          </p:cNvPr>
          <p:cNvSpPr txBox="1"/>
          <p:nvPr/>
        </p:nvSpPr>
        <p:spPr>
          <a:xfrm>
            <a:off x="704088" y="1594544"/>
            <a:ext cx="46378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Algorithm Optimization: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37280B-80DB-BCE6-240F-E802BE19520B}"/>
              </a:ext>
            </a:extLst>
          </p:cNvPr>
          <p:cNvSpPr txBox="1"/>
          <p:nvPr/>
        </p:nvSpPr>
        <p:spPr>
          <a:xfrm>
            <a:off x="704088" y="3010302"/>
            <a:ext cx="6252033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A* Search(Start, Goal):</a:t>
            </a:r>
          </a:p>
          <a:p>
            <a:r>
              <a:rPr lang="en-US" sz="2000" dirty="0"/>
              <a:t>  </a:t>
            </a:r>
            <a:r>
              <a:rPr lang="en-US" sz="2000" dirty="0" err="1"/>
              <a:t>OpenList</a:t>
            </a:r>
            <a:r>
              <a:rPr lang="en-US" sz="2000" dirty="0"/>
              <a:t> = [Start]</a:t>
            </a:r>
          </a:p>
          <a:p>
            <a:r>
              <a:rPr lang="en-US" sz="2000" dirty="0"/>
              <a:t>  while </a:t>
            </a:r>
            <a:r>
              <a:rPr lang="en-US" sz="2000" dirty="0" err="1"/>
              <a:t>OpenList</a:t>
            </a:r>
            <a:r>
              <a:rPr lang="en-US" sz="2000" dirty="0"/>
              <a:t> is not empty:</a:t>
            </a:r>
          </a:p>
          <a:p>
            <a:r>
              <a:rPr lang="en-US" sz="2000" dirty="0"/>
              <a:t>    </a:t>
            </a:r>
            <a:r>
              <a:rPr lang="en-US" sz="2000" dirty="0" err="1"/>
              <a:t>CurrentNode</a:t>
            </a:r>
            <a:r>
              <a:rPr lang="en-US" sz="2000" dirty="0"/>
              <a:t> = node with lowest f value</a:t>
            </a:r>
          </a:p>
          <a:p>
            <a:r>
              <a:rPr lang="en-US" sz="2000" dirty="0"/>
              <a:t>    if </a:t>
            </a:r>
            <a:r>
              <a:rPr lang="en-US" sz="2000" dirty="0" err="1"/>
              <a:t>CurrentNode</a:t>
            </a:r>
            <a:r>
              <a:rPr lang="en-US" sz="2000" dirty="0"/>
              <a:t> == Goal: return Path</a:t>
            </a:r>
          </a:p>
          <a:p>
            <a:r>
              <a:rPr lang="en-US" sz="2000" dirty="0"/>
              <a:t>    for each neighbor:</a:t>
            </a:r>
          </a:p>
          <a:p>
            <a:r>
              <a:rPr lang="en-US" sz="2000" dirty="0"/>
              <a:t>      if neighbor not in </a:t>
            </a:r>
            <a:r>
              <a:rPr lang="en-US" sz="2000" dirty="0" err="1"/>
              <a:t>OpenList</a:t>
            </a:r>
            <a:r>
              <a:rPr lang="en-US" sz="2000" dirty="0"/>
              <a:t> or better path found:</a:t>
            </a:r>
          </a:p>
          <a:p>
            <a:r>
              <a:rPr lang="en-US" sz="2000" dirty="0"/>
              <a:t>        Update g, h, f, and set parent to </a:t>
            </a:r>
            <a:r>
              <a:rPr lang="en-US" sz="2000" dirty="0" err="1"/>
              <a:t>CurrentNode</a:t>
            </a:r>
            <a:endParaRPr lang="en-US" sz="2000" dirty="0"/>
          </a:p>
          <a:p>
            <a:r>
              <a:rPr lang="en-US" sz="2000" dirty="0"/>
              <a:t>        Add neighbor to </a:t>
            </a:r>
            <a:r>
              <a:rPr lang="en-US" sz="2000" dirty="0" err="1"/>
              <a:t>OpenList</a:t>
            </a:r>
            <a:endParaRPr lang="en-US" sz="2000" dirty="0"/>
          </a:p>
          <a:p>
            <a:r>
              <a:rPr lang="en-US" sz="2000" dirty="0"/>
              <a:t>  return failure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6C9A50-97AD-33E5-6E43-62D607345EF4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55FF061-4B88-8C11-C314-B04BFB811670}"/>
              </a:ext>
            </a:extLst>
          </p:cNvPr>
          <p:cNvSpPr txBox="1"/>
          <p:nvPr/>
        </p:nvSpPr>
        <p:spPr>
          <a:xfrm>
            <a:off x="704088" y="2353868"/>
            <a:ext cx="27590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A* Search Pseudo Code:</a:t>
            </a:r>
            <a:endParaRPr lang="en-US" dirty="0"/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04A5905-2B21-1661-A483-9B18ECE70413}"/>
              </a:ext>
            </a:extLst>
          </p:cNvPr>
          <p:cNvSpPr txBox="1"/>
          <p:nvPr/>
        </p:nvSpPr>
        <p:spPr>
          <a:xfrm>
            <a:off x="936171" y="3156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3885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87338B-0CFA-E3BB-F442-A5E163F9AA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A6AAA39-78BE-8154-CE8F-F110D392C251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F0C99BD-B0C6-298E-3783-C90CE1E141AE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E8A8C0-DB72-74BF-0CDE-85BCF5262968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E62942-5C03-861E-ACF4-E1A76D05F221}"/>
              </a:ext>
            </a:extLst>
          </p:cNvPr>
          <p:cNvSpPr txBox="1"/>
          <p:nvPr/>
        </p:nvSpPr>
        <p:spPr>
          <a:xfrm>
            <a:off x="704088" y="1594544"/>
            <a:ext cx="32383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A* Search Demo: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01974B-A16E-16E5-D370-AFAEDE04EA3D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9B7082-12E3-031B-7F0A-8BD214B4CE72}"/>
              </a:ext>
            </a:extLst>
          </p:cNvPr>
          <p:cNvSpPr txBox="1"/>
          <p:nvPr/>
        </p:nvSpPr>
        <p:spPr>
          <a:xfrm>
            <a:off x="936171" y="3156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F960690-9C34-28CD-38FA-4680A69F9631}"/>
              </a:ext>
            </a:extLst>
          </p:cNvPr>
          <p:cNvSpPr txBox="1"/>
          <p:nvPr/>
        </p:nvSpPr>
        <p:spPr>
          <a:xfrm>
            <a:off x="682046" y="2179319"/>
            <a:ext cx="746710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Steps: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Python Flask Application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Algorithms in </a:t>
            </a:r>
            <a:r>
              <a:rPr lang="en-US" dirty="0" err="1"/>
              <a:t>algorithms.py</a:t>
            </a:r>
            <a:r>
              <a:rPr lang="en-US" dirty="0"/>
              <a:t> file and html template for visualization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Downloaded </a:t>
            </a:r>
            <a:r>
              <a:rPr lang="en-US" dirty="0" err="1"/>
              <a:t>osm</a:t>
            </a:r>
            <a:r>
              <a:rPr lang="en-US" dirty="0"/>
              <a:t> file from </a:t>
            </a:r>
            <a:r>
              <a:rPr lang="en-US" dirty="0" err="1"/>
              <a:t>openstreetmap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Osm</a:t>
            </a:r>
            <a:r>
              <a:rPr lang="en-US" dirty="0"/>
              <a:t> limit of 50,000 nodes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E889C32-2444-7DF7-918D-C57CA14DC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238" y="3647943"/>
            <a:ext cx="5056161" cy="233963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610143D-AC73-F415-5F8F-6DAC7E30C340}"/>
              </a:ext>
            </a:extLst>
          </p:cNvPr>
          <p:cNvSpPr txBox="1"/>
          <p:nvPr/>
        </p:nvSpPr>
        <p:spPr>
          <a:xfrm>
            <a:off x="751249" y="6044310"/>
            <a:ext cx="6069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URL: https://</a:t>
            </a:r>
            <a:r>
              <a:rPr lang="en-US" dirty="0" err="1">
                <a:highlight>
                  <a:srgbClr val="FFFF00"/>
                </a:highlight>
              </a:rPr>
              <a:t>github.com</a:t>
            </a:r>
            <a:r>
              <a:rPr lang="en-US" dirty="0">
                <a:highlight>
                  <a:srgbClr val="FFFF00"/>
                </a:highlight>
              </a:rPr>
              <a:t>/mbista25742/MSCS532_Project</a:t>
            </a:r>
          </a:p>
        </p:txBody>
      </p:sp>
    </p:spTree>
    <p:extLst>
      <p:ext uri="{BB962C8B-B14F-4D97-AF65-F5344CB8AC3E}">
        <p14:creationId xmlns:p14="http://schemas.microsoft.com/office/powerpoint/2010/main" val="36947276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DEBC7-E9CD-2874-6719-5E148488EB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D2FDEA4-5D76-0C91-2578-8A36D5BFA527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5943BA-E83D-4415-6529-A0FD025946D9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DFCC8E-91FB-179B-2C65-91B21AC06548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FD1F4A-BBC5-CF5C-BC58-65192FDFB346}"/>
              </a:ext>
            </a:extLst>
          </p:cNvPr>
          <p:cNvSpPr txBox="1"/>
          <p:nvPr/>
        </p:nvSpPr>
        <p:spPr>
          <a:xfrm>
            <a:off x="704088" y="1594544"/>
            <a:ext cx="32383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A* Search Demo: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EBCA1F9-89DD-64E1-B5C3-68C015596B48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2749FFF-D2CB-9391-0056-A70E096FADE7}"/>
              </a:ext>
            </a:extLst>
          </p:cNvPr>
          <p:cNvSpPr txBox="1"/>
          <p:nvPr/>
        </p:nvSpPr>
        <p:spPr>
          <a:xfrm>
            <a:off x="936171" y="3156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7C4035-6897-1FFC-432F-D9047AE2A385}"/>
              </a:ext>
            </a:extLst>
          </p:cNvPr>
          <p:cNvSpPr txBox="1"/>
          <p:nvPr/>
        </p:nvSpPr>
        <p:spPr>
          <a:xfrm>
            <a:off x="682046" y="2179319"/>
            <a:ext cx="29915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Depth First Search First: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B1D934A-6BA8-4A2A-B507-4FB2E8F76E30}"/>
              </a:ext>
            </a:extLst>
          </p:cNvPr>
          <p:cNvSpPr txBox="1"/>
          <p:nvPr/>
        </p:nvSpPr>
        <p:spPr>
          <a:xfrm>
            <a:off x="751249" y="6044310"/>
            <a:ext cx="6069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URL: https://</a:t>
            </a:r>
            <a:r>
              <a:rPr lang="en-US" dirty="0" err="1">
                <a:highlight>
                  <a:srgbClr val="FFFF00"/>
                </a:highlight>
              </a:rPr>
              <a:t>github.com</a:t>
            </a:r>
            <a:r>
              <a:rPr lang="en-US" dirty="0">
                <a:highlight>
                  <a:srgbClr val="FFFF00"/>
                </a:highlight>
              </a:rPr>
              <a:t>/mbista25742/MSCS532_Project</a:t>
            </a:r>
          </a:p>
        </p:txBody>
      </p:sp>
      <p:pic>
        <p:nvPicPr>
          <p:cNvPr id="4" name="Picture 3" descr="A map of a city&#10;&#10;Description automatically generated">
            <a:extLst>
              <a:ext uri="{FF2B5EF4-FFF2-40B4-BE49-F238E27FC236}">
                <a16:creationId xmlns:a16="http://schemas.microsoft.com/office/drawing/2014/main" id="{F4286944-B5DA-B320-3C62-4B4ECEE9B9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031" y="2500498"/>
            <a:ext cx="7772400" cy="328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069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1EB5DE-DD57-FA57-280D-1DCBAAFCBD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685BF2E-C7E0-D00A-E433-125BC9F22D3D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9BF80A-244F-7226-1A50-6B0F864CECCC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6B5A73-2298-9A82-7B55-1F515FBB2E5D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EA5B05-6780-0ED2-FD92-EC4A939BA2D0}"/>
              </a:ext>
            </a:extLst>
          </p:cNvPr>
          <p:cNvSpPr txBox="1"/>
          <p:nvPr/>
        </p:nvSpPr>
        <p:spPr>
          <a:xfrm>
            <a:off x="704088" y="1594544"/>
            <a:ext cx="32383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A* Search Demo: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0AE7AD-AEE1-3F1F-83E5-3441868E8CE8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0C760F-0B14-C90E-33FA-8C4E7B34B57E}"/>
              </a:ext>
            </a:extLst>
          </p:cNvPr>
          <p:cNvSpPr txBox="1"/>
          <p:nvPr/>
        </p:nvSpPr>
        <p:spPr>
          <a:xfrm>
            <a:off x="936171" y="3156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50F9E6-4FA2-183A-CA9F-D9B6EB077AD0}"/>
              </a:ext>
            </a:extLst>
          </p:cNvPr>
          <p:cNvSpPr txBox="1"/>
          <p:nvPr/>
        </p:nvSpPr>
        <p:spPr>
          <a:xfrm>
            <a:off x="682046" y="2179319"/>
            <a:ext cx="15376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A* Search:</a:t>
            </a:r>
          </a:p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01C5FE9-26B8-7DA6-3BA2-32D61EEDFC0B}"/>
              </a:ext>
            </a:extLst>
          </p:cNvPr>
          <p:cNvSpPr txBox="1"/>
          <p:nvPr/>
        </p:nvSpPr>
        <p:spPr>
          <a:xfrm>
            <a:off x="751249" y="6044310"/>
            <a:ext cx="60696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URL: https://</a:t>
            </a:r>
            <a:r>
              <a:rPr lang="en-US" dirty="0" err="1">
                <a:highlight>
                  <a:srgbClr val="FFFF00"/>
                </a:highlight>
              </a:rPr>
              <a:t>github.com</a:t>
            </a:r>
            <a:r>
              <a:rPr lang="en-US" dirty="0">
                <a:highlight>
                  <a:srgbClr val="FFFF00"/>
                </a:highlight>
              </a:rPr>
              <a:t>/mbista25742/MSCS532_Project</a:t>
            </a:r>
          </a:p>
        </p:txBody>
      </p:sp>
      <p:pic>
        <p:nvPicPr>
          <p:cNvPr id="10" name="Picture 9" descr="A map of a city&#10;&#10;Description automatically generated">
            <a:extLst>
              <a:ext uri="{FF2B5EF4-FFF2-40B4-BE49-F238E27FC236}">
                <a16:creationId xmlns:a16="http://schemas.microsoft.com/office/drawing/2014/main" id="{8E92E8EA-D3EC-24D5-5984-AE9FA371C9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249" y="2585397"/>
            <a:ext cx="7772400" cy="3273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387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3F332-C57B-6657-BFC9-7478E1561C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B742829-D257-B200-D89F-C569B4932120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31C6B1-62DB-8899-DA65-46A0E62AB2DD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DC80F7-FD50-C966-971A-BBDFBF370C11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73E89E-D33A-54A8-1E26-CD3E9D5B25BF}"/>
              </a:ext>
            </a:extLst>
          </p:cNvPr>
          <p:cNvSpPr txBox="1"/>
          <p:nvPr/>
        </p:nvSpPr>
        <p:spPr>
          <a:xfrm>
            <a:off x="1216152" y="2011680"/>
            <a:ext cx="6172395" cy="35039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Content: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What are Pathfinding Algorithms?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Understand the Basics of Graph Theory.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Different </a:t>
            </a:r>
            <a:r>
              <a:rPr lang="en-US" dirty="0" err="1"/>
              <a:t>PathFinding</a:t>
            </a:r>
            <a:r>
              <a:rPr lang="en-US" dirty="0"/>
              <a:t> Algorithms(</a:t>
            </a:r>
            <a:r>
              <a:rPr lang="en-US" dirty="0" err="1"/>
              <a:t>BFS,DFS,Dijkstra</a:t>
            </a:r>
            <a:r>
              <a:rPr lang="en-US" dirty="0"/>
              <a:t>, A*).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Visualization(Basic with 2D Grids).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Algorithm Optimization(BFS/DFS vs A*).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Visualization(with Python) And Analysis.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Future Research and Discussions.</a:t>
            </a:r>
          </a:p>
        </p:txBody>
      </p:sp>
    </p:spTree>
    <p:extLst>
      <p:ext uri="{BB962C8B-B14F-4D97-AF65-F5344CB8AC3E}">
        <p14:creationId xmlns:p14="http://schemas.microsoft.com/office/powerpoint/2010/main" val="42927233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2B98FB-28F4-4B06-80F3-D6F8039718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CB534944-682E-EBDB-27AE-E9199F02DEE2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9C31A4-3F7C-F6A0-6CE4-EC5384D89CCF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80715B-034C-FBF7-A855-825A5D872579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0FAC54-FBEB-E3BD-8D27-D56EB3F97DB4}"/>
              </a:ext>
            </a:extLst>
          </p:cNvPr>
          <p:cNvSpPr txBox="1"/>
          <p:nvPr/>
        </p:nvSpPr>
        <p:spPr>
          <a:xfrm>
            <a:off x="736745" y="1189520"/>
            <a:ext cx="363573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A* Search Analysis: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5031D1-0EA3-D06F-B2C9-157FF0749B4E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354DFF-1D54-FE77-8B7A-1A72ED6644FB}"/>
              </a:ext>
            </a:extLst>
          </p:cNvPr>
          <p:cNvSpPr txBox="1"/>
          <p:nvPr/>
        </p:nvSpPr>
        <p:spPr>
          <a:xfrm>
            <a:off x="936171" y="3156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A50190E-6D14-16B8-9FD7-302641C4C8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2539818"/>
              </p:ext>
            </p:extLst>
          </p:nvPr>
        </p:nvGraphicFramePr>
        <p:xfrm>
          <a:off x="736745" y="2082419"/>
          <a:ext cx="6291300" cy="3881435"/>
        </p:xfrm>
        <a:graphic>
          <a:graphicData uri="http://schemas.openxmlformats.org/drawingml/2006/table">
            <a:tbl>
              <a:tblPr/>
              <a:tblGrid>
                <a:gridCol w="1572825">
                  <a:extLst>
                    <a:ext uri="{9D8B030D-6E8A-4147-A177-3AD203B41FA5}">
                      <a16:colId xmlns:a16="http://schemas.microsoft.com/office/drawing/2014/main" val="3285612713"/>
                    </a:ext>
                  </a:extLst>
                </a:gridCol>
                <a:gridCol w="1572825">
                  <a:extLst>
                    <a:ext uri="{9D8B030D-6E8A-4147-A177-3AD203B41FA5}">
                      <a16:colId xmlns:a16="http://schemas.microsoft.com/office/drawing/2014/main" val="3510167516"/>
                    </a:ext>
                  </a:extLst>
                </a:gridCol>
                <a:gridCol w="1572825">
                  <a:extLst>
                    <a:ext uri="{9D8B030D-6E8A-4147-A177-3AD203B41FA5}">
                      <a16:colId xmlns:a16="http://schemas.microsoft.com/office/drawing/2014/main" val="2804062476"/>
                    </a:ext>
                  </a:extLst>
                </a:gridCol>
                <a:gridCol w="1572825">
                  <a:extLst>
                    <a:ext uri="{9D8B030D-6E8A-4147-A177-3AD203B41FA5}">
                      <a16:colId xmlns:a16="http://schemas.microsoft.com/office/drawing/2014/main" val="130678458"/>
                    </a:ext>
                  </a:extLst>
                </a:gridCol>
              </a:tblGrid>
              <a:tr h="267685">
                <a:tc>
                  <a:txBody>
                    <a:bodyPr/>
                    <a:lstStyle/>
                    <a:p>
                      <a:r>
                        <a:rPr lang="en-US" sz="1300" b="1" dirty="0"/>
                        <a:t>Feature</a:t>
                      </a:r>
                      <a:endParaRPr lang="en-US" sz="1300" dirty="0"/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/>
                        <a:t>A*</a:t>
                      </a:r>
                      <a:endParaRPr lang="en-US" sz="1300"/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/>
                        <a:t>BFS</a:t>
                      </a:r>
                      <a:endParaRPr lang="en-US" sz="1300"/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1"/>
                        <a:t>DFS</a:t>
                      </a:r>
                      <a:endParaRPr lang="en-US" sz="1300"/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5325535"/>
                  </a:ext>
                </a:extLst>
              </a:tr>
              <a:tr h="869977">
                <a:tc>
                  <a:txBody>
                    <a:bodyPr/>
                    <a:lstStyle/>
                    <a:p>
                      <a:r>
                        <a:rPr lang="en-US" sz="1300" b="1"/>
                        <a:t>Optimality</a:t>
                      </a:r>
                      <a:endParaRPr lang="en-US" sz="1300"/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Guarantees the shortest path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Guarantees the shortest path (unweighted graphs)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No guarantee of the shortest path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0924300"/>
                  </a:ext>
                </a:extLst>
              </a:tr>
              <a:tr h="669213">
                <a:tc>
                  <a:txBody>
                    <a:bodyPr/>
                    <a:lstStyle/>
                    <a:p>
                      <a:r>
                        <a:rPr lang="en-US" sz="1300" b="1"/>
                        <a:t>Efficiency</a:t>
                      </a:r>
                      <a:endParaRPr lang="en-US" sz="1300"/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High, with heuristic guidance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Low, explores all nodes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Low, may explore deep, irrelevant paths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96913857"/>
                  </a:ext>
                </a:extLst>
              </a:tr>
              <a:tr h="468449">
                <a:tc>
                  <a:txBody>
                    <a:bodyPr/>
                    <a:lstStyle/>
                    <a:p>
                      <a:r>
                        <a:rPr lang="en-US" sz="1300" b="1"/>
                        <a:t>Memory Usage</a:t>
                      </a:r>
                      <a:endParaRPr lang="en-US" sz="1300"/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High, stores all nodes in memory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Moderate, stores nodes in queue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Low, stores nodes in stack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1502249"/>
                  </a:ext>
                </a:extLst>
              </a:tr>
              <a:tr h="669213">
                <a:tc>
                  <a:txBody>
                    <a:bodyPr/>
                    <a:lstStyle/>
                    <a:p>
                      <a:r>
                        <a:rPr lang="en-US" sz="1300" b="1"/>
                        <a:t>Best for</a:t>
                      </a:r>
                      <a:endParaRPr lang="en-US" sz="1300"/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Large graphs with a good heuristic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Unweighted graphs, finding shortest paths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Exploring deep, unknown areas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6002652"/>
                  </a:ext>
                </a:extLst>
              </a:tr>
              <a:tr h="669213">
                <a:tc>
                  <a:txBody>
                    <a:bodyPr/>
                    <a:lstStyle/>
                    <a:p>
                      <a:r>
                        <a:rPr lang="en-US" sz="1300" b="1"/>
                        <a:t>Time Complexity</a:t>
                      </a:r>
                      <a:endParaRPr lang="en-US" sz="1300"/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O(E + V log V) with a good heuristic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O(V + E)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O(V + E) but may take longer in practice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63340048"/>
                  </a:ext>
                </a:extLst>
              </a:tr>
              <a:tr h="267685">
                <a:tc>
                  <a:txBody>
                    <a:bodyPr/>
                    <a:lstStyle/>
                    <a:p>
                      <a:r>
                        <a:rPr lang="en-US" sz="1300" b="1"/>
                        <a:t>Space Complexity</a:t>
                      </a:r>
                      <a:endParaRPr lang="en-US" sz="1300"/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O(V)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/>
                        <a:t>O(V)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/>
                        <a:t>O(V)</a:t>
                      </a:r>
                    </a:p>
                  </a:txBody>
                  <a:tcPr marL="66921" marR="66921" marT="33461" marB="33461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11988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4285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AB4466-0E10-B62B-19FE-C5F0396F1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E9753D7-0206-27DC-FE9E-0C503479C859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A31A19-4750-B212-ED04-BD14FEE8C77C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C1AF9F-AD6B-79C6-0407-75F0454759F7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4603B1-824D-911D-6CBD-A4B378888B80}"/>
              </a:ext>
            </a:extLst>
          </p:cNvPr>
          <p:cNvSpPr txBox="1"/>
          <p:nvPr/>
        </p:nvSpPr>
        <p:spPr>
          <a:xfrm>
            <a:off x="736745" y="1189520"/>
            <a:ext cx="33131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Future Research: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05BF38-2ACF-39ED-46C9-1FF2F8036422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09A8A1-AA4D-0944-E9A5-7811596325EE}"/>
              </a:ext>
            </a:extLst>
          </p:cNvPr>
          <p:cNvSpPr txBox="1"/>
          <p:nvPr/>
        </p:nvSpPr>
        <p:spPr>
          <a:xfrm>
            <a:off x="936171" y="3156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2C7BA5-43DE-EAE6-1509-8A3ADE10FB8C}"/>
              </a:ext>
            </a:extLst>
          </p:cNvPr>
          <p:cNvSpPr txBox="1"/>
          <p:nvPr/>
        </p:nvSpPr>
        <p:spPr>
          <a:xfrm>
            <a:off x="606116" y="2258783"/>
            <a:ext cx="889891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Improved Heuristics</a:t>
            </a:r>
            <a:r>
              <a:rPr lang="en-US" dirty="0"/>
              <a:t>: Exploring advanced heuristics for more efficient A* search </a:t>
            </a:r>
          </a:p>
          <a:p>
            <a:r>
              <a:rPr lang="en-US" dirty="0"/>
              <a:t>in complex environments.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Dynamic Pathfinding</a:t>
            </a:r>
            <a:r>
              <a:rPr lang="en-US" dirty="0"/>
              <a:t>: A* in real-time applications, such as games and robotics, </a:t>
            </a:r>
          </a:p>
          <a:p>
            <a:r>
              <a:rPr lang="en-US" dirty="0"/>
              <a:t>where the environment changes.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Memory Optimization</a:t>
            </a:r>
            <a:r>
              <a:rPr lang="en-US" dirty="0"/>
              <a:t>: Reducing A* memory usage while maintaining performance.</a:t>
            </a:r>
          </a:p>
          <a:p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Multi-Agent Pathfinding</a:t>
            </a:r>
            <a:r>
              <a:rPr lang="en-US" dirty="0"/>
              <a:t>: A* for pathfinding in scenarios with multiple agents, </a:t>
            </a:r>
          </a:p>
          <a:p>
            <a:r>
              <a:rPr lang="en-US" dirty="0"/>
              <a:t>avoiding conflicts and collisions.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8240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EE5CEA-B4B3-6C40-BF05-C9CBA3F09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518DFF60-9352-CA0B-4A13-C13D41A4D2D9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7CF239-1639-A36C-A19A-AE7EE1376632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2089660-0FB1-B1C9-8C35-1ABBEBAE6E63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2CDC4B-7112-E9EF-235E-CC54BD6A9FF1}"/>
              </a:ext>
            </a:extLst>
          </p:cNvPr>
          <p:cNvSpPr txBox="1"/>
          <p:nvPr/>
        </p:nvSpPr>
        <p:spPr>
          <a:xfrm>
            <a:off x="736745" y="1189520"/>
            <a:ext cx="3615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Further Questions: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B3606A-7C8B-7F56-1DCB-83B899C1FAF3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265230-B60D-197C-811F-AADB010606F8}"/>
              </a:ext>
            </a:extLst>
          </p:cNvPr>
          <p:cNvSpPr txBox="1"/>
          <p:nvPr/>
        </p:nvSpPr>
        <p:spPr>
          <a:xfrm>
            <a:off x="936171" y="3156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2084F6-8815-5A9C-9DBF-64C544EF9DFF}"/>
              </a:ext>
            </a:extLst>
          </p:cNvPr>
          <p:cNvSpPr txBox="1"/>
          <p:nvPr/>
        </p:nvSpPr>
        <p:spPr>
          <a:xfrm>
            <a:off x="736745" y="2151234"/>
            <a:ext cx="7917617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Open Questions for AI Advancement</a:t>
            </a:r>
          </a:p>
          <a:p>
            <a:r>
              <a:rPr lang="en-US" b="1" dirty="0"/>
              <a:t>1. Big Data &amp; AI: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How can AI efficiently process vast, unstructured datasets?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How to ensure data privacy and avoid biases in AI models?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2. Robotics: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How can robots adapt in unpredictable environments?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How can robots improve collaboration with humans in complex tasks?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3. Autonomous Cars: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How can autonomous cars handle diverse driving conditions?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What are the safety protocols for AI decision-making in critical situations?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8558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43F1AF-9AC9-E5E9-8E08-67C4FA86F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7245D7F-ACE3-4A54-3960-5561E4411C28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AD5538-CFD1-7F13-9315-8DABE1BB344A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089314-EC4A-718B-D022-9CAB34C49DAA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34502D-BC5F-EAF9-5197-797B76AABC0E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8D3C17-72D2-FC27-13AF-7DCEC3E50281}"/>
              </a:ext>
            </a:extLst>
          </p:cNvPr>
          <p:cNvSpPr txBox="1"/>
          <p:nvPr/>
        </p:nvSpPr>
        <p:spPr>
          <a:xfrm>
            <a:off x="936171" y="315685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8BE5BE-FAFE-35CA-6292-CF257B8F1A15}"/>
              </a:ext>
            </a:extLst>
          </p:cNvPr>
          <p:cNvSpPr txBox="1"/>
          <p:nvPr/>
        </p:nvSpPr>
        <p:spPr>
          <a:xfrm>
            <a:off x="2985309" y="2782669"/>
            <a:ext cx="408259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400" dirty="0">
                <a:solidFill>
                  <a:schemeClr val="accent1"/>
                </a:solidFill>
              </a:rPr>
              <a:t>Thank You!!!</a:t>
            </a:r>
          </a:p>
        </p:txBody>
      </p:sp>
    </p:spTree>
    <p:extLst>
      <p:ext uri="{BB962C8B-B14F-4D97-AF65-F5344CB8AC3E}">
        <p14:creationId xmlns:p14="http://schemas.microsoft.com/office/powerpoint/2010/main" val="3343540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29E10C-55E4-CEBF-4D2B-B1839EE4F3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9652A51-E638-B20E-A093-9FFA1E1A7EA8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206EDB-EF65-BB91-AD2A-65EB963AE1CB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21270-AA79-7A20-03D0-3398821F48C4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A12924C-FCBD-2CF1-FB24-8A66452C09D3}"/>
              </a:ext>
            </a:extLst>
          </p:cNvPr>
          <p:cNvSpPr txBox="1"/>
          <p:nvPr/>
        </p:nvSpPr>
        <p:spPr>
          <a:xfrm>
            <a:off x="704088" y="1856232"/>
            <a:ext cx="9105441" cy="14157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What is Path finding Algorithm?</a:t>
            </a:r>
            <a:endParaRPr lang="en-US" sz="3600" dirty="0"/>
          </a:p>
          <a:p>
            <a:r>
              <a:rPr lang="en-US" dirty="0"/>
              <a:t>A </a:t>
            </a:r>
            <a:r>
              <a:rPr lang="en-US" b="1" dirty="0"/>
              <a:t>pathfinding algorithm</a:t>
            </a:r>
            <a:r>
              <a:rPr lang="en-US" dirty="0"/>
              <a:t> is a method used to find the shortest or most efficient route </a:t>
            </a:r>
          </a:p>
          <a:p>
            <a:r>
              <a:rPr lang="en-US" dirty="0"/>
              <a:t>from a starting point to a destination in a given space, often represented as a </a:t>
            </a:r>
            <a:r>
              <a:rPr lang="en-US" b="1" dirty="0"/>
              <a:t>graph </a:t>
            </a:r>
          </a:p>
          <a:p>
            <a:r>
              <a:rPr lang="en-US" b="1" dirty="0"/>
              <a:t>or grid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9F6F64E-6DFF-D896-26BB-B43F66DBA968}"/>
              </a:ext>
            </a:extLst>
          </p:cNvPr>
          <p:cNvSpPr txBox="1"/>
          <p:nvPr/>
        </p:nvSpPr>
        <p:spPr>
          <a:xfrm>
            <a:off x="704088" y="3501565"/>
            <a:ext cx="6929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Applications: GPS, Robotics, AI for Gaming, Routers, Social Media</a:t>
            </a:r>
          </a:p>
        </p:txBody>
      </p:sp>
      <p:pic>
        <p:nvPicPr>
          <p:cNvPr id="12" name="Picture 11" descr="Close up of map">
            <a:extLst>
              <a:ext uri="{FF2B5EF4-FFF2-40B4-BE49-F238E27FC236}">
                <a16:creationId xmlns:a16="http://schemas.microsoft.com/office/drawing/2014/main" id="{18F597CA-0290-FEA6-14B3-15FEB74FC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857" y="4321629"/>
            <a:ext cx="2249714" cy="1518557"/>
          </a:xfrm>
          <a:prstGeom prst="rect">
            <a:avLst/>
          </a:prstGeom>
        </p:spPr>
      </p:pic>
      <p:pic>
        <p:nvPicPr>
          <p:cNvPr id="18" name="Picture 17" descr="3D face graphic">
            <a:extLst>
              <a:ext uri="{FF2B5EF4-FFF2-40B4-BE49-F238E27FC236}">
                <a16:creationId xmlns:a16="http://schemas.microsoft.com/office/drawing/2014/main" id="{9CC4D87D-DD5A-2F99-EA9A-F79AC467FC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4544" y="4340376"/>
            <a:ext cx="2249714" cy="1499809"/>
          </a:xfrm>
          <a:prstGeom prst="rect">
            <a:avLst/>
          </a:prstGeom>
        </p:spPr>
      </p:pic>
      <p:pic>
        <p:nvPicPr>
          <p:cNvPr id="22" name="Picture 21" descr="Top shot of a representation of networks with stick figures.">
            <a:extLst>
              <a:ext uri="{FF2B5EF4-FFF2-40B4-BE49-F238E27FC236}">
                <a16:creationId xmlns:a16="http://schemas.microsoft.com/office/drawing/2014/main" id="{6EC21929-25B0-A19A-9C82-006070A863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03051" y="4316426"/>
            <a:ext cx="2292207" cy="152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075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CEFF7-4A11-FA45-42CC-5B007CB05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4E900AB-068E-891E-4997-E7D34E1D07C8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EFB9DA-DAAD-F3F6-0939-99190420ECD4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E1411E-AA74-B111-52A7-73F28BAFE657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D56AEF-802E-443C-AE69-85F702BEC238}"/>
              </a:ext>
            </a:extLst>
          </p:cNvPr>
          <p:cNvSpPr txBox="1"/>
          <p:nvPr/>
        </p:nvSpPr>
        <p:spPr>
          <a:xfrm>
            <a:off x="704088" y="1856232"/>
            <a:ext cx="8371266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Basic of Graph Theory:</a:t>
            </a:r>
          </a:p>
          <a:p>
            <a:r>
              <a:rPr lang="en-US" dirty="0"/>
              <a:t>A graph is a collection of nodes(vertices) and edges that connects those nodes.</a:t>
            </a: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7FECE2-AD25-15B1-EFC9-18E1680F00C9}"/>
              </a:ext>
            </a:extLst>
          </p:cNvPr>
          <p:cNvSpPr txBox="1"/>
          <p:nvPr/>
        </p:nvSpPr>
        <p:spPr>
          <a:xfrm>
            <a:off x="704088" y="2998113"/>
            <a:ext cx="8199424" cy="13542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</a:t>
            </a:r>
            <a:r>
              <a:rPr lang="en-US" sz="1600" dirty="0"/>
              <a:t>: A </a:t>
            </a:r>
            <a:r>
              <a:rPr lang="en-US" sz="1600" b="1" dirty="0"/>
              <a:t>node</a:t>
            </a:r>
            <a:r>
              <a:rPr lang="en-US" sz="1600" dirty="0"/>
              <a:t> (also called a </a:t>
            </a:r>
            <a:r>
              <a:rPr lang="en-US" sz="1600" b="1" dirty="0"/>
              <a:t>vertex</a:t>
            </a:r>
            <a:r>
              <a:rPr lang="en-US" sz="1600" dirty="0"/>
              <a:t>) is a fundamental unit in a graph, representing an </a:t>
            </a:r>
          </a:p>
          <a:p>
            <a:r>
              <a:rPr lang="en-US" sz="1600" dirty="0"/>
              <a:t>entity or location</a:t>
            </a:r>
          </a:p>
          <a:p>
            <a:r>
              <a:rPr lang="en-US" sz="1600" dirty="0"/>
              <a:t>Edge: a line that connects nodes</a:t>
            </a:r>
          </a:p>
          <a:p>
            <a:endParaRPr lang="en-US" sz="1600" dirty="0"/>
          </a:p>
          <a:p>
            <a:endParaRPr lang="en-US" sz="1600" dirty="0"/>
          </a:p>
        </p:txBody>
      </p:sp>
      <p:pic>
        <p:nvPicPr>
          <p:cNvPr id="10" name="Picture 9" descr="A diagram of a network&#10;&#10;Description automatically generated">
            <a:extLst>
              <a:ext uri="{FF2B5EF4-FFF2-40B4-BE49-F238E27FC236}">
                <a16:creationId xmlns:a16="http://schemas.microsoft.com/office/drawing/2014/main" id="{E2AF59DB-540F-462C-378F-CCF7CF51E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1471" y="4245429"/>
            <a:ext cx="3952571" cy="1926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661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96F58-9C18-532B-3C57-664E2A3B9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F9BC9636-9EE4-BF40-6A73-EE37E8BCC67D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E27A14-97D1-AF42-DE0E-D184044E7D39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16CCD1E-C9D5-2D11-4ADA-347891AE0376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0FB19A-3D30-C888-1898-8818ABE81AA3}"/>
              </a:ext>
            </a:extLst>
          </p:cNvPr>
          <p:cNvSpPr txBox="1"/>
          <p:nvPr/>
        </p:nvSpPr>
        <p:spPr>
          <a:xfrm>
            <a:off x="704088" y="1856232"/>
            <a:ext cx="4383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Basic of Graph Theory: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F3844B-6ACD-249D-29D4-AE06946D0484}"/>
              </a:ext>
            </a:extLst>
          </p:cNvPr>
          <p:cNvSpPr txBox="1"/>
          <p:nvPr/>
        </p:nvSpPr>
        <p:spPr>
          <a:xfrm>
            <a:off x="704088" y="2615716"/>
            <a:ext cx="6461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Node: a building, your house, your </a:t>
            </a:r>
            <a:r>
              <a:rPr lang="en-US" sz="1600" dirty="0" err="1"/>
              <a:t>neighbour’s</a:t>
            </a:r>
            <a:r>
              <a:rPr lang="en-US" sz="1600" dirty="0"/>
              <a:t> house, a coffee shop</a:t>
            </a:r>
          </a:p>
          <a:p>
            <a:r>
              <a:rPr lang="en-US" sz="1600" dirty="0"/>
              <a:t>Edge: a road that connects your house to your </a:t>
            </a:r>
            <a:r>
              <a:rPr lang="en-US" sz="1600" dirty="0" err="1"/>
              <a:t>neighbour’s</a:t>
            </a:r>
            <a:r>
              <a:rPr lang="en-US" sz="1600" dirty="0"/>
              <a:t> house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BF2CD52-695F-A934-ED49-0283138177D1}"/>
              </a:ext>
            </a:extLst>
          </p:cNvPr>
          <p:cNvSpPr txBox="1"/>
          <p:nvPr/>
        </p:nvSpPr>
        <p:spPr>
          <a:xfrm>
            <a:off x="859971" y="3505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325681-E3EE-8470-BDD4-9186EB886582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2" name="Picture 11" descr="Aerial view of housing community">
            <a:extLst>
              <a:ext uri="{FF2B5EF4-FFF2-40B4-BE49-F238E27FC236}">
                <a16:creationId xmlns:a16="http://schemas.microsoft.com/office/drawing/2014/main" id="{8B019DCC-728F-F0C3-F0EB-40B64B1CB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1724" y="3768888"/>
            <a:ext cx="3116937" cy="207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956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913A8-53B5-4613-24F2-94FF3059DF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4AB0A84-1084-4440-40B0-7AF02582876F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BC3E30-540F-E9DF-6378-1361693F0023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EF9571-E7B9-9DBC-FA10-F4BA59079A44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6DD78A-C699-BF10-E1F5-2EDBEC2AAD7D}"/>
              </a:ext>
            </a:extLst>
          </p:cNvPr>
          <p:cNvSpPr txBox="1"/>
          <p:nvPr/>
        </p:nvSpPr>
        <p:spPr>
          <a:xfrm>
            <a:off x="704088" y="1856232"/>
            <a:ext cx="4383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Basic of Graph Theory: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22EFAE-C973-8FF8-CA36-FE6E2CC38268}"/>
              </a:ext>
            </a:extLst>
          </p:cNvPr>
          <p:cNvSpPr txBox="1"/>
          <p:nvPr/>
        </p:nvSpPr>
        <p:spPr>
          <a:xfrm>
            <a:off x="704088" y="2615716"/>
            <a:ext cx="9398214" cy="3293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Directed Graph</a:t>
            </a:r>
            <a:r>
              <a:rPr lang="en-US" sz="1600" dirty="0"/>
              <a:t>: In a directed graph, edges have a direction, meaning they go from one node to </a:t>
            </a:r>
          </a:p>
          <a:p>
            <a:r>
              <a:rPr lang="en-US" sz="1600" dirty="0"/>
              <a:t>another. Each edge has a starting node and an ending node. E.g., One-way Street</a:t>
            </a:r>
          </a:p>
          <a:p>
            <a:endParaRPr lang="en-US" sz="1600" dirty="0"/>
          </a:p>
          <a:p>
            <a:r>
              <a:rPr lang="en-US" sz="1600" b="1" dirty="0"/>
              <a:t>Undirected Graph</a:t>
            </a:r>
            <a:r>
              <a:rPr lang="en-US" sz="1600" dirty="0"/>
              <a:t>: In an undirected graph, edges do not have a direction. The connection between </a:t>
            </a:r>
          </a:p>
          <a:p>
            <a:r>
              <a:rPr lang="en-US" sz="1600" dirty="0"/>
              <a:t>nodes is bidirectional.. E.g., two-way Street</a:t>
            </a:r>
          </a:p>
          <a:p>
            <a:endParaRPr lang="en-US" sz="1600" dirty="0"/>
          </a:p>
          <a:p>
            <a:r>
              <a:rPr lang="en-US" sz="1600" b="1" dirty="0"/>
              <a:t>Weighted Graph</a:t>
            </a:r>
            <a:r>
              <a:rPr lang="en-US" sz="1600" dirty="0"/>
              <a:t>: In a weighted graph, each edge has an associated weight or cost, which could </a:t>
            </a:r>
          </a:p>
          <a:p>
            <a:r>
              <a:rPr lang="en-US" sz="1600" dirty="0"/>
              <a:t>represent distance, time, or any other value. E.g., a highway speed of 60Miles/Hour, Toll Way</a:t>
            </a:r>
          </a:p>
          <a:p>
            <a:endParaRPr lang="en-US" sz="1600" dirty="0"/>
          </a:p>
          <a:p>
            <a:r>
              <a:rPr lang="en-US" sz="1600" b="1" dirty="0"/>
              <a:t>Unweighted Graph</a:t>
            </a:r>
            <a:r>
              <a:rPr lang="en-US" sz="1600" dirty="0"/>
              <a:t>: An unweighted graph is a graph where edges have no associated weights. </a:t>
            </a:r>
          </a:p>
          <a:p>
            <a:r>
              <a:rPr lang="en-US" sz="1600" dirty="0"/>
              <a:t>All edges are treated equally.</a:t>
            </a:r>
          </a:p>
          <a:p>
            <a:endParaRPr lang="en-US" sz="1600" dirty="0"/>
          </a:p>
          <a:p>
            <a:r>
              <a:rPr lang="en-US" sz="1600" dirty="0"/>
              <a:t>And so on…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B0558F-3901-6EF3-BB8C-983B1298F781}"/>
              </a:ext>
            </a:extLst>
          </p:cNvPr>
          <p:cNvSpPr txBox="1"/>
          <p:nvPr/>
        </p:nvSpPr>
        <p:spPr>
          <a:xfrm>
            <a:off x="859971" y="3505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3B34FEB-FCF5-94D5-6381-B9BE949786E0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634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19564C-751C-11FB-29F6-7FCEE71A9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7E0B4D8-8455-E6CB-3359-D21018A24817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125545-AA8B-8277-CDD4-94FECC2B8F1F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93BA52-B3F0-DD8B-60FC-0BD3B73D6EAD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6B69DE-AD74-A2D4-BB5B-00DD1D80AAE0}"/>
              </a:ext>
            </a:extLst>
          </p:cNvPr>
          <p:cNvSpPr txBox="1"/>
          <p:nvPr/>
        </p:nvSpPr>
        <p:spPr>
          <a:xfrm>
            <a:off x="704088" y="1856232"/>
            <a:ext cx="43835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Basic of Graph Theory: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26115-85B3-4831-EF3C-ED0667A93DE8}"/>
              </a:ext>
            </a:extLst>
          </p:cNvPr>
          <p:cNvSpPr txBox="1"/>
          <p:nvPr/>
        </p:nvSpPr>
        <p:spPr>
          <a:xfrm>
            <a:off x="859971" y="3505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60703B-7B55-ED6B-4FF4-2CD4055767B3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0BBD03-66E0-4677-57C5-B1906A8469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09" y="2681031"/>
            <a:ext cx="6223907" cy="3164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4605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2D5F38-E449-A020-D6A5-858EE22C41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A457840-6A2F-9172-E3A1-DBE414F73D97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30C763-11AD-998D-1B35-F0EB790010B4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9A851-70FD-0914-6F3A-E54725C35AC1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43DE21-F41A-CE15-BB61-341673241001}"/>
              </a:ext>
            </a:extLst>
          </p:cNvPr>
          <p:cNvSpPr txBox="1"/>
          <p:nvPr/>
        </p:nvSpPr>
        <p:spPr>
          <a:xfrm>
            <a:off x="704088" y="1856232"/>
            <a:ext cx="4671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Path Finding Algorithms: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5FE85B-9779-0538-2F2E-30060F873F2A}"/>
              </a:ext>
            </a:extLst>
          </p:cNvPr>
          <p:cNvSpPr txBox="1"/>
          <p:nvPr/>
        </p:nvSpPr>
        <p:spPr>
          <a:xfrm>
            <a:off x="704088" y="2615716"/>
            <a:ext cx="930575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Pathfinding algorithms are computational methods used to determine the most efficient route </a:t>
            </a:r>
          </a:p>
          <a:p>
            <a:r>
              <a:rPr lang="en-US" sz="1600" dirty="0"/>
              <a:t>from a start node to a target node within a graph or grid.</a:t>
            </a:r>
          </a:p>
          <a:p>
            <a:endParaRPr lang="en-US" sz="1600" dirty="0"/>
          </a:p>
          <a:p>
            <a:r>
              <a:rPr lang="en-US" sz="1600" dirty="0"/>
              <a:t>The goal is to find the shortest path (or most cost-effective path) considering various factors such </a:t>
            </a:r>
          </a:p>
          <a:p>
            <a:r>
              <a:rPr lang="en-US" sz="1600" dirty="0"/>
              <a:t>as distance, time, or obstacles.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Breath-First-Search, Depth-First-Search, Dijkstra’s, A* and so on……</a:t>
            </a:r>
          </a:p>
          <a:p>
            <a:endParaRPr lang="en-US" sz="1600" dirty="0"/>
          </a:p>
          <a:p>
            <a:r>
              <a:rPr lang="en-US" sz="1600" dirty="0">
                <a:highlight>
                  <a:srgbClr val="FFFF00"/>
                </a:highlight>
              </a:rPr>
              <a:t>The goal is to explore the nodes in an optimal way!!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C34785B-9CC3-9A1F-95BF-F6D736A8A167}"/>
              </a:ext>
            </a:extLst>
          </p:cNvPr>
          <p:cNvSpPr txBox="1"/>
          <p:nvPr/>
        </p:nvSpPr>
        <p:spPr>
          <a:xfrm>
            <a:off x="859971" y="3505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F521005-67BB-2E91-A938-32D36667FD78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531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EF6AA-F9A9-3A79-865C-899AFD60AA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0E1F63E-EC71-3DDE-58EC-FB0A1D1AE277}"/>
              </a:ext>
            </a:extLst>
          </p:cNvPr>
          <p:cNvSpPr txBox="1"/>
          <p:nvPr/>
        </p:nvSpPr>
        <p:spPr>
          <a:xfrm>
            <a:off x="7964424" y="63459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FD9551-DD44-E82D-99E9-F4FD360A19F1}"/>
              </a:ext>
            </a:extLst>
          </p:cNvPr>
          <p:cNvSpPr txBox="1"/>
          <p:nvPr/>
        </p:nvSpPr>
        <p:spPr>
          <a:xfrm>
            <a:off x="2412776" y="512064"/>
            <a:ext cx="573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Path Finding Algorithms: Implementation and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81F38E-ED8B-6B59-E23F-6E1FF5A166E8}"/>
              </a:ext>
            </a:extLst>
          </p:cNvPr>
          <p:cNvSpPr txBox="1"/>
          <p:nvPr/>
        </p:nvSpPr>
        <p:spPr>
          <a:xfrm>
            <a:off x="118872" y="6470380"/>
            <a:ext cx="77669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262626"/>
                </a:solidFill>
                <a:effectLst/>
                <a:latin typeface="Open Sans" panose="020B0606030504020204" pitchFamily="34" charset="0"/>
              </a:rPr>
              <a:t>Milan Bista: 2024 Fall - Algorithms and Data Structures (MSCS-532-B01) </a:t>
            </a:r>
            <a:endParaRPr lang="en-US" sz="1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55B348-6EC2-A91F-5BFC-6BA94B5D1D58}"/>
              </a:ext>
            </a:extLst>
          </p:cNvPr>
          <p:cNvSpPr txBox="1"/>
          <p:nvPr/>
        </p:nvSpPr>
        <p:spPr>
          <a:xfrm>
            <a:off x="704088" y="1856232"/>
            <a:ext cx="46712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Path Finding Algorithms: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17237F-86FB-4009-C2B0-487FE5CD047D}"/>
              </a:ext>
            </a:extLst>
          </p:cNvPr>
          <p:cNvSpPr txBox="1"/>
          <p:nvPr/>
        </p:nvSpPr>
        <p:spPr>
          <a:xfrm>
            <a:off x="704088" y="2615716"/>
            <a:ext cx="893866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Breath First Search:</a:t>
            </a:r>
          </a:p>
          <a:p>
            <a:r>
              <a:rPr lang="en-US" sz="1600" dirty="0"/>
              <a:t>is an algorithm used to traverse or search through a graph or tree. It explores all nodes at the </a:t>
            </a:r>
          </a:p>
          <a:p>
            <a:r>
              <a:rPr lang="en-US" sz="1600" dirty="0"/>
              <a:t>present depth level before moving on to the nodes at the next depth level.</a:t>
            </a:r>
          </a:p>
          <a:p>
            <a:endParaRPr lang="en-US" sz="1600" dirty="0"/>
          </a:p>
          <a:p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5A8FDF-06A2-A161-B59C-1BED79A91621}"/>
              </a:ext>
            </a:extLst>
          </p:cNvPr>
          <p:cNvSpPr txBox="1"/>
          <p:nvPr/>
        </p:nvSpPr>
        <p:spPr>
          <a:xfrm>
            <a:off x="859971" y="35052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4BC0F7-C09B-45CF-1B99-93CCF83BFF09}"/>
              </a:ext>
            </a:extLst>
          </p:cNvPr>
          <p:cNvSpPr txBox="1"/>
          <p:nvPr/>
        </p:nvSpPr>
        <p:spPr>
          <a:xfrm>
            <a:off x="7347857" y="31024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0" name="Picture 9" descr="A diagram of a pyramid&#10;&#10;Description automatically generated">
            <a:extLst>
              <a:ext uri="{FF2B5EF4-FFF2-40B4-BE49-F238E27FC236}">
                <a16:creationId xmlns:a16="http://schemas.microsoft.com/office/drawing/2014/main" id="{14A2B50F-005B-BCD6-FF3D-A7F03AAD93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658" y="3505200"/>
            <a:ext cx="4330700" cy="19177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6D41949-5D0A-F08F-5A0C-42EFC3A86F99}"/>
              </a:ext>
            </a:extLst>
          </p:cNvPr>
          <p:cNvSpPr txBox="1"/>
          <p:nvPr/>
        </p:nvSpPr>
        <p:spPr>
          <a:xfrm>
            <a:off x="790393" y="5669640"/>
            <a:ext cx="224933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Image Source: </a:t>
            </a:r>
            <a:r>
              <a:rPr lang="en-US" sz="1200" dirty="0" err="1"/>
              <a:t>GeeksForGeeks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6016797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113</TotalTime>
  <Words>1977</Words>
  <Application>Microsoft Macintosh PowerPoint</Application>
  <PresentationFormat>Widescreen</PresentationFormat>
  <Paragraphs>282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Aptos</vt:lpstr>
      <vt:lpstr>Aptos Display</vt:lpstr>
      <vt:lpstr>Arial</vt:lpstr>
      <vt:lpstr>Open Sans</vt:lpstr>
      <vt:lpstr>Times New Roman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milan bista</dc:creator>
  <cp:lastModifiedBy>milan bista</cp:lastModifiedBy>
  <cp:revision>93</cp:revision>
  <dcterms:created xsi:type="dcterms:W3CDTF">2024-12-01T17:13:34Z</dcterms:created>
  <dcterms:modified xsi:type="dcterms:W3CDTF">2024-12-01T19:07:33Z</dcterms:modified>
</cp:coreProperties>
</file>

<file path=docProps/thumbnail.jpeg>
</file>